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0" r:id="rId6"/>
    <p:sldId id="278" r:id="rId7"/>
    <p:sldId id="261" r:id="rId8"/>
    <p:sldId id="279" r:id="rId9"/>
    <p:sldId id="262" r:id="rId10"/>
    <p:sldId id="280" r:id="rId11"/>
    <p:sldId id="263" r:id="rId12"/>
    <p:sldId id="281" r:id="rId13"/>
    <p:sldId id="264" r:id="rId14"/>
    <p:sldId id="282" r:id="rId15"/>
    <p:sldId id="265" r:id="rId16"/>
    <p:sldId id="283" r:id="rId17"/>
    <p:sldId id="284" r:id="rId18"/>
    <p:sldId id="285" r:id="rId19"/>
    <p:sldId id="276" r:id="rId20"/>
    <p:sldId id="275" r:id="rId21"/>
    <p:sldId id="277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0000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0" autoAdjust="0"/>
    <p:restoredTop sz="90929"/>
  </p:normalViewPr>
  <p:slideViewPr>
    <p:cSldViewPr>
      <p:cViewPr varScale="1">
        <p:scale>
          <a:sx n="71" d="100"/>
          <a:sy n="71" d="100"/>
        </p:scale>
        <p:origin x="-11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9357B-C63A-4A74-9EB1-6341F1139B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839AD-8F5A-46E1-9F83-2D7CF88A31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C8B0F-6387-4B43-8B46-07E1363CEE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FF289-4D36-4A2E-A9DE-2B19B1FE38E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41017-BD3F-4E76-ADC3-47612845C3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82D17-2124-42FF-9760-76EA40D25D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4B684-D029-45C5-A1E0-8AB703738A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23D1D-B791-4F13-A5F1-EF91A64222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3253-C334-4020-B5C3-2353CC5D935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4DAAA-37CE-443B-B04B-26956252CB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2825B-3F8C-4201-974F-07B8D75AB8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71CE99-A5F5-452F-88BB-11983639E40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rsimonporter.wikispaces.com/file/detail/Waves+3+Electromagnetic+spectrum.ppt/345337010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radio-therapy.co.uk/radi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Relationship Id="rId9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radio-therapy.co.uk/radi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Relationship Id="rId9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radio-therapy.co.uk/radi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Relationship Id="rId9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radio-therapy.co.uk/radi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Relationship Id="rId9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981200"/>
            <a:ext cx="8382000" cy="4114800"/>
          </a:xfrm>
        </p:spPr>
        <p:txBody>
          <a:bodyPr/>
          <a:lstStyle/>
          <a:p>
            <a:r>
              <a:rPr lang="en-US" dirty="0" smtClean="0"/>
              <a:t>Presentation by Mr. Simon-Porter</a:t>
            </a:r>
          </a:p>
          <a:p>
            <a:r>
              <a:rPr lang="en-US" sz="1400" dirty="0" smtClean="0">
                <a:hlinkClick r:id="rId2"/>
              </a:rPr>
              <a:t>https://mrsimonporter.wikispaces.com/file/detail/Waves+3+Electromagnetic+spectrum.ppt/345337010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Gamma rays</a:t>
            </a:r>
            <a:endParaRPr lang="en-GB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79463" y="4856163"/>
            <a:ext cx="2268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26628" name="Picture 4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95600"/>
            <a:ext cx="2055813" cy="1416050"/>
          </a:xfrm>
          <a:prstGeom prst="rect">
            <a:avLst/>
          </a:prstGeom>
          <a:noFill/>
        </p:spPr>
      </p:pic>
      <p:sp>
        <p:nvSpPr>
          <p:cNvPr id="26629" name="Line 5"/>
          <p:cNvSpPr>
            <a:spLocks noChangeShapeType="1"/>
          </p:cNvSpPr>
          <p:nvPr/>
        </p:nvSpPr>
        <p:spPr bwMode="auto">
          <a:xfrm flipV="1">
            <a:off x="1524000" y="4332288"/>
            <a:ext cx="1588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6630" name="Picture 6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971800"/>
            <a:ext cx="1981200" cy="1247775"/>
          </a:xfrm>
          <a:prstGeom prst="rect">
            <a:avLst/>
          </a:prstGeom>
          <a:noFill/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743200" y="5562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V="1">
            <a:off x="3733800" y="4191000"/>
            <a:ext cx="76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6633" name="Picture 9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895600"/>
            <a:ext cx="1343025" cy="1617663"/>
          </a:xfrm>
          <a:prstGeom prst="rect">
            <a:avLst/>
          </a:prstGeom>
          <a:noFill/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733800" y="6172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 flipV="1">
            <a:off x="4800600" y="46482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6636" name="Picture 12" descr="radiati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2057400"/>
            <a:ext cx="2867025" cy="3009900"/>
          </a:xfrm>
          <a:prstGeom prst="rect">
            <a:avLst/>
          </a:prstGeom>
          <a:noFill/>
        </p:spPr>
      </p:pic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6096000" y="59436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10</a:t>
            </a:r>
            <a:r>
              <a:rPr lang="en-US" baseline="30000"/>
              <a:t>-12</a:t>
            </a:r>
            <a:r>
              <a:rPr lang="en-US"/>
              <a:t> - 10</a:t>
            </a:r>
            <a:r>
              <a:rPr lang="en-US" baseline="30000"/>
              <a:t>-14</a:t>
            </a:r>
            <a:r>
              <a:rPr lang="en-US"/>
              <a:t> m</a:t>
            </a:r>
            <a:endParaRPr lang="en-GB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 flipV="1">
            <a:off x="7315200" y="5181600"/>
            <a:ext cx="76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Infrared waves</a:t>
            </a:r>
            <a:endParaRPr lang="en-GB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895600" y="4267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9221" name="Picture 5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90800"/>
            <a:ext cx="1676400" cy="1154113"/>
          </a:xfrm>
          <a:prstGeom prst="rect">
            <a:avLst/>
          </a:prstGeom>
          <a:noFill/>
        </p:spPr>
      </p:pic>
      <p:sp>
        <p:nvSpPr>
          <p:cNvPr id="9222" name="Line 6"/>
          <p:cNvSpPr>
            <a:spLocks noChangeShapeType="1"/>
          </p:cNvSpPr>
          <p:nvPr/>
        </p:nvSpPr>
        <p:spPr bwMode="auto">
          <a:xfrm flipV="1">
            <a:off x="3810000" y="37338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223" name="Picture 7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743200"/>
            <a:ext cx="1447800" cy="911225"/>
          </a:xfrm>
          <a:prstGeom prst="rect">
            <a:avLst/>
          </a:prstGeom>
          <a:noFill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572000" y="48768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5486400" y="3733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226" name="Picture 10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590800"/>
            <a:ext cx="1027113" cy="1236663"/>
          </a:xfrm>
          <a:prstGeom prst="rect">
            <a:avLst/>
          </a:prstGeom>
          <a:noFill/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562600" y="5562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553200" y="38862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229" name="Picture 13" descr="radiati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2667000"/>
            <a:ext cx="1052513" cy="1104900"/>
          </a:xfrm>
          <a:prstGeom prst="rect">
            <a:avLst/>
          </a:prstGeom>
          <a:noFill/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086600" y="6096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 flipV="1">
            <a:off x="8153400" y="4114800"/>
            <a:ext cx="1524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234" name="Picture 18" descr="product1_51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600200"/>
            <a:ext cx="2559050" cy="271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Infrared waves</a:t>
            </a:r>
            <a:endParaRPr lang="en-GB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2895600" y="4267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27652" name="Picture 4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90800"/>
            <a:ext cx="1676400" cy="1154113"/>
          </a:xfrm>
          <a:prstGeom prst="rect">
            <a:avLst/>
          </a:prstGeom>
          <a:noFill/>
        </p:spPr>
      </p:pic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3810000" y="37338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7654" name="Picture 6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743200"/>
            <a:ext cx="1447800" cy="911225"/>
          </a:xfrm>
          <a:prstGeom prst="rect">
            <a:avLst/>
          </a:prstGeom>
          <a:noFill/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572000" y="48768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 flipV="1">
            <a:off x="5486400" y="3733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7657" name="Picture 9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590800"/>
            <a:ext cx="1027113" cy="1236663"/>
          </a:xfrm>
          <a:prstGeom prst="rect">
            <a:avLst/>
          </a:prstGeom>
          <a:noFill/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562600" y="5562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 flipV="1">
            <a:off x="6553200" y="38862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7660" name="Picture 12" descr="radiati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2667000"/>
            <a:ext cx="1052513" cy="1104900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7086600" y="6096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 flipH="1" flipV="1">
            <a:off x="8153400" y="4114800"/>
            <a:ext cx="1524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7663" name="Picture 15" descr="product1_51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600200"/>
            <a:ext cx="2559050" cy="2713038"/>
          </a:xfrm>
          <a:prstGeom prst="rect">
            <a:avLst/>
          </a:prstGeom>
          <a:noFill/>
        </p:spPr>
      </p:pic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381000" y="5181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10</a:t>
            </a:r>
            <a:r>
              <a:rPr lang="en-US" baseline="30000"/>
              <a:t>-4</a:t>
            </a:r>
            <a:r>
              <a:rPr lang="en-US"/>
              <a:t> - 10</a:t>
            </a:r>
            <a:r>
              <a:rPr lang="en-US" baseline="30000"/>
              <a:t>-6</a:t>
            </a:r>
            <a:r>
              <a:rPr lang="en-US"/>
              <a:t> m</a:t>
            </a:r>
            <a:endParaRPr lang="en-GB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V="1">
            <a:off x="1447800" y="4419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Microwaves</a:t>
            </a:r>
            <a:endParaRPr lang="en-GB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429000" y="4267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10245" name="Picture 5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514600"/>
            <a:ext cx="1219200" cy="1154113"/>
          </a:xfrm>
          <a:prstGeom prst="rect">
            <a:avLst/>
          </a:prstGeom>
          <a:noFill/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 flipV="1">
            <a:off x="4191000" y="36576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47" name="Picture 7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67000"/>
            <a:ext cx="1447800" cy="911225"/>
          </a:xfrm>
          <a:prstGeom prst="rect">
            <a:avLst/>
          </a:prstGeom>
          <a:noFill/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800600" y="48768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5638800" y="36576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1027113" cy="1236663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791200" y="5410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V="1">
            <a:off x="6858000" y="38100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53" name="Picture 13" descr="radiati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2590800"/>
            <a:ext cx="1052513" cy="1104900"/>
          </a:xfrm>
          <a:prstGeom prst="rect">
            <a:avLst/>
          </a:prstGeom>
          <a:noFill/>
        </p:spPr>
      </p:pic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6781800" y="6096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 flipV="1">
            <a:off x="8001000" y="3886200"/>
            <a:ext cx="762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56" name="Picture 16" descr="product1_51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2514600"/>
            <a:ext cx="1049338" cy="1112838"/>
          </a:xfrm>
          <a:prstGeom prst="rect">
            <a:avLst/>
          </a:prstGeom>
          <a:noFill/>
        </p:spPr>
      </p:pic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905000" y="4800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-4</a:t>
            </a:r>
            <a:r>
              <a:rPr lang="en-US" sz="1800"/>
              <a:t> - 10</a:t>
            </a:r>
            <a:r>
              <a:rPr lang="en-US" sz="1800" baseline="30000"/>
              <a:t>-6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V="1">
            <a:off x="2895600" y="3733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60" name="Picture 20" descr="microwav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362200"/>
            <a:ext cx="2286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Microwaves</a:t>
            </a:r>
            <a:endParaRPr lang="en-GB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28676" name="Picture 4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514600"/>
            <a:ext cx="1219200" cy="1154113"/>
          </a:xfrm>
          <a:prstGeom prst="rect">
            <a:avLst/>
          </a:prstGeom>
          <a:noFill/>
        </p:spPr>
      </p:pic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4191000" y="36576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78" name="Picture 6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67000"/>
            <a:ext cx="1447800" cy="911225"/>
          </a:xfrm>
          <a:prstGeom prst="rect">
            <a:avLst/>
          </a:prstGeom>
          <a:noFill/>
        </p:spPr>
      </p:pic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800600" y="48768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V="1">
            <a:off x="5638800" y="36576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81" name="Picture 9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1027113" cy="1236663"/>
          </a:xfrm>
          <a:prstGeom prst="rect">
            <a:avLst/>
          </a:prstGeom>
          <a:noFill/>
        </p:spPr>
      </p:pic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5791200" y="5410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V="1">
            <a:off x="6858000" y="38100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84" name="Picture 12" descr="radiati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2590800"/>
            <a:ext cx="1052513" cy="1104900"/>
          </a:xfrm>
          <a:prstGeom prst="rect">
            <a:avLst/>
          </a:prstGeom>
          <a:noFill/>
        </p:spPr>
      </p:pic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6781800" y="6096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flipV="1">
            <a:off x="8001000" y="3886200"/>
            <a:ext cx="762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87" name="Picture 15" descr="product1_51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2514600"/>
            <a:ext cx="1049338" cy="1112838"/>
          </a:xfrm>
          <a:prstGeom prst="rect">
            <a:avLst/>
          </a:prstGeom>
          <a:noFill/>
        </p:spPr>
      </p:pic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1905000" y="4800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-4</a:t>
            </a:r>
            <a:r>
              <a:rPr lang="en-US" sz="1800"/>
              <a:t> - 10</a:t>
            </a:r>
            <a:r>
              <a:rPr lang="en-US" sz="1800" baseline="30000"/>
              <a:t>-6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 flipV="1">
            <a:off x="2895600" y="3733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90" name="Picture 18" descr="microwav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362200"/>
            <a:ext cx="2286000" cy="1428750"/>
          </a:xfrm>
          <a:prstGeom prst="rect">
            <a:avLst/>
          </a:prstGeom>
          <a:noFill/>
        </p:spPr>
      </p:pic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228600" y="56388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10</a:t>
            </a:r>
            <a:r>
              <a:rPr lang="en-US" baseline="30000"/>
              <a:t>-2</a:t>
            </a:r>
            <a:r>
              <a:rPr lang="en-US"/>
              <a:t> - 10</a:t>
            </a:r>
            <a:r>
              <a:rPr lang="en-US" baseline="30000"/>
              <a:t>-3</a:t>
            </a:r>
            <a:r>
              <a:rPr lang="en-US"/>
              <a:t> m</a:t>
            </a:r>
            <a:endParaRPr lang="en-GB"/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914400" y="3886200"/>
            <a:ext cx="76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7" name="Picture 23" descr="radi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2743200" cy="1798638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 waves</a:t>
            </a:r>
            <a:endParaRPr lang="en-GB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191000" y="4038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11269" name="Picture 5" descr="spectr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286000"/>
            <a:ext cx="1066800" cy="1238250"/>
          </a:xfrm>
          <a:prstGeom prst="rect">
            <a:avLst/>
          </a:prstGeom>
          <a:noFill/>
        </p:spPr>
      </p:pic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5181600" y="35052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271" name="Picture 7" descr="sunbe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2590800"/>
            <a:ext cx="1143000" cy="719138"/>
          </a:xfrm>
          <a:prstGeom prst="rect">
            <a:avLst/>
          </a:prstGeom>
          <a:noFill/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181600" y="45720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6172200" y="3352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274" name="Picture 10" descr="homer%20x-ra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99288" y="2438400"/>
            <a:ext cx="885825" cy="1066800"/>
          </a:xfrm>
          <a:prstGeom prst="rect">
            <a:avLst/>
          </a:prstGeom>
          <a:noFill/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172200" y="5410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V="1">
            <a:off x="7162800" y="36576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277" name="Picture 13" descr="radiation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8138" y="2438400"/>
            <a:ext cx="942975" cy="990600"/>
          </a:xfrm>
          <a:prstGeom prst="rect">
            <a:avLst/>
          </a:prstGeom>
          <a:noFill/>
        </p:spPr>
      </p:pic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7010400" y="6172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8153400" y="3581400"/>
            <a:ext cx="2286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280" name="Picture 16" descr="product1_515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0" y="2438400"/>
            <a:ext cx="833438" cy="884238"/>
          </a:xfrm>
          <a:prstGeom prst="rect">
            <a:avLst/>
          </a:prstGeom>
          <a:noFill/>
        </p:spPr>
      </p:pic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2971800" y="4572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-4</a:t>
            </a:r>
            <a:r>
              <a:rPr lang="en-US" sz="1800"/>
              <a:t> - 10</a:t>
            </a:r>
            <a:r>
              <a:rPr lang="en-US" sz="1800" baseline="30000"/>
              <a:t>-6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V="1">
            <a:off x="3962400" y="3429000"/>
            <a:ext cx="15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283" name="Picture 19" descr="microwav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38400" y="2514600"/>
            <a:ext cx="1219200" cy="762000"/>
          </a:xfrm>
          <a:prstGeom prst="rect">
            <a:avLst/>
          </a:prstGeom>
          <a:noFill/>
        </p:spPr>
      </p:pic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1981200" y="5562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-2</a:t>
            </a:r>
            <a:r>
              <a:rPr lang="en-US" sz="1800"/>
              <a:t> - 10</a:t>
            </a:r>
            <a:r>
              <a:rPr lang="en-US" sz="1800" baseline="30000"/>
              <a:t>-3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V="1">
            <a:off x="2743200" y="3352800"/>
            <a:ext cx="76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radi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2743200" cy="1798638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 waves</a:t>
            </a:r>
            <a:endParaRPr lang="en-GB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191000" y="4038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29701" name="Picture 5" descr="spectr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286000"/>
            <a:ext cx="1066800" cy="1238250"/>
          </a:xfrm>
          <a:prstGeom prst="rect">
            <a:avLst/>
          </a:prstGeom>
          <a:noFill/>
        </p:spPr>
      </p:pic>
      <p:sp>
        <p:nvSpPr>
          <p:cNvPr id="29702" name="Line 6"/>
          <p:cNvSpPr>
            <a:spLocks noChangeShapeType="1"/>
          </p:cNvSpPr>
          <p:nvPr/>
        </p:nvSpPr>
        <p:spPr bwMode="auto">
          <a:xfrm flipV="1">
            <a:off x="5181600" y="35052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03" name="Picture 7" descr="sunbe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2590800"/>
            <a:ext cx="1143000" cy="719138"/>
          </a:xfrm>
          <a:prstGeom prst="rect">
            <a:avLst/>
          </a:prstGeom>
          <a:noFill/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181600" y="45720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V="1">
            <a:off x="6172200" y="3352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06" name="Picture 10" descr="homer%20x-ra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99288" y="2438400"/>
            <a:ext cx="885825" cy="1066800"/>
          </a:xfrm>
          <a:prstGeom prst="rect">
            <a:avLst/>
          </a:prstGeom>
          <a:noFill/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6172200" y="5410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7162800" y="36576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09" name="Picture 13" descr="radiation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8138" y="2438400"/>
            <a:ext cx="942975" cy="990600"/>
          </a:xfrm>
          <a:prstGeom prst="rect">
            <a:avLst/>
          </a:prstGeom>
          <a:noFill/>
        </p:spPr>
      </p:pic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7010400" y="6172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V="1">
            <a:off x="8153400" y="3581400"/>
            <a:ext cx="2286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12" name="Picture 16" descr="product1_515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0" y="2438400"/>
            <a:ext cx="833438" cy="884238"/>
          </a:xfrm>
          <a:prstGeom prst="rect">
            <a:avLst/>
          </a:prstGeom>
          <a:noFill/>
        </p:spPr>
      </p:pic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2971800" y="4572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-4</a:t>
            </a:r>
            <a:r>
              <a:rPr lang="en-US" sz="1800"/>
              <a:t> - 10</a:t>
            </a:r>
            <a:r>
              <a:rPr lang="en-US" sz="1800" baseline="30000"/>
              <a:t>-6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 flipV="1">
            <a:off x="3962400" y="3429000"/>
            <a:ext cx="15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15" name="Picture 19" descr="microwav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38400" y="2514600"/>
            <a:ext cx="1219200" cy="762000"/>
          </a:xfrm>
          <a:prstGeom prst="rect">
            <a:avLst/>
          </a:prstGeom>
          <a:noFill/>
        </p:spPr>
      </p:pic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1981200" y="5562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-2</a:t>
            </a:r>
            <a:r>
              <a:rPr lang="en-US" sz="1800"/>
              <a:t> - 10</a:t>
            </a:r>
            <a:r>
              <a:rPr lang="en-US" sz="1800" baseline="30000"/>
              <a:t>-3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 flipV="1">
            <a:off x="2743200" y="3352800"/>
            <a:ext cx="76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 flipV="1">
            <a:off x="1143000" y="3429000"/>
            <a:ext cx="762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304800" y="6172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10</a:t>
            </a:r>
            <a:r>
              <a:rPr lang="en-US" baseline="30000"/>
              <a:t>-1</a:t>
            </a:r>
            <a:r>
              <a:rPr lang="en-US"/>
              <a:t> - 10</a:t>
            </a:r>
            <a:r>
              <a:rPr lang="en-US" baseline="30000"/>
              <a:t>3</a:t>
            </a:r>
            <a:r>
              <a:rPr lang="en-US"/>
              <a:t> m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radi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362200"/>
            <a:ext cx="1828800" cy="1198563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Electromagnetic spectrum</a:t>
            </a:r>
            <a:endParaRPr lang="en-GB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191000" y="4038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30725" name="Picture 5" descr="spectr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438400"/>
            <a:ext cx="1066800" cy="1238250"/>
          </a:xfrm>
          <a:prstGeom prst="rect">
            <a:avLst/>
          </a:prstGeom>
          <a:noFill/>
        </p:spPr>
      </p:pic>
      <p:sp>
        <p:nvSpPr>
          <p:cNvPr id="30726" name="Line 6"/>
          <p:cNvSpPr>
            <a:spLocks noChangeShapeType="1"/>
          </p:cNvSpPr>
          <p:nvPr/>
        </p:nvSpPr>
        <p:spPr bwMode="auto">
          <a:xfrm flipV="1">
            <a:off x="4800600" y="35814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27" name="Picture 7" descr="sunbe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667000"/>
            <a:ext cx="1143000" cy="719138"/>
          </a:xfrm>
          <a:prstGeom prst="rect">
            <a:avLst/>
          </a:prstGeom>
          <a:noFill/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5181600" y="45720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 flipV="1">
            <a:off x="6096000" y="34290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30" name="Picture 10" descr="homer%20x-ra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2667000"/>
            <a:ext cx="885825" cy="1066800"/>
          </a:xfrm>
          <a:prstGeom prst="rect">
            <a:avLst/>
          </a:prstGeom>
          <a:noFill/>
        </p:spPr>
      </p:pic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6172200" y="5410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 flipV="1">
            <a:off x="7010400" y="38862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33" name="Picture 13" descr="radiation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2590800"/>
            <a:ext cx="942975" cy="990600"/>
          </a:xfrm>
          <a:prstGeom prst="rect">
            <a:avLst/>
          </a:prstGeom>
          <a:noFill/>
        </p:spPr>
      </p:pic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7010400" y="6172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V="1">
            <a:off x="8153400" y="3581400"/>
            <a:ext cx="2286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36" name="Picture 16" descr="product1_515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2667000"/>
            <a:ext cx="833438" cy="884238"/>
          </a:xfrm>
          <a:prstGeom prst="rect">
            <a:avLst/>
          </a:prstGeom>
          <a:noFill/>
        </p:spPr>
      </p:pic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2971800" y="4572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-4</a:t>
            </a:r>
            <a:r>
              <a:rPr lang="en-US" sz="1800"/>
              <a:t> - 10</a:t>
            </a:r>
            <a:r>
              <a:rPr lang="en-US" sz="1800" baseline="30000"/>
              <a:t>-6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 flipV="1">
            <a:off x="3657600" y="3657600"/>
            <a:ext cx="76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39" name="Picture 19" descr="microwav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800" y="2743200"/>
            <a:ext cx="1219200" cy="762000"/>
          </a:xfrm>
          <a:prstGeom prst="rect">
            <a:avLst/>
          </a:prstGeom>
          <a:noFill/>
        </p:spPr>
      </p:pic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1981200" y="5562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-2</a:t>
            </a:r>
            <a:r>
              <a:rPr lang="en-US" sz="1800"/>
              <a:t> - 10</a:t>
            </a:r>
            <a:r>
              <a:rPr lang="en-US" sz="1800" baseline="30000"/>
              <a:t>-3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 flipH="1" flipV="1">
            <a:off x="2286000" y="3581400"/>
            <a:ext cx="457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 flipH="1" flipV="1">
            <a:off x="914400" y="3657600"/>
            <a:ext cx="2286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304800" y="6172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</a:t>
            </a:r>
            <a:r>
              <a:rPr lang="en-US" sz="1800"/>
              <a:t> - 10</a:t>
            </a:r>
            <a:r>
              <a:rPr lang="en-US" sz="1800" baseline="30000"/>
              <a:t>3</a:t>
            </a:r>
            <a:r>
              <a:rPr lang="en-US" sz="1800"/>
              <a:t> m</a:t>
            </a:r>
            <a:endParaRPr lang="en-GB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radi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362200"/>
            <a:ext cx="1828800" cy="1198563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What do they all have in common?</a:t>
            </a:r>
            <a:endParaRPr lang="en-GB" sz="400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191000" y="4038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31749" name="Picture 5" descr="spectr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438400"/>
            <a:ext cx="1066800" cy="1238250"/>
          </a:xfrm>
          <a:prstGeom prst="rect">
            <a:avLst/>
          </a:prstGeom>
          <a:noFill/>
        </p:spPr>
      </p:pic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4800600" y="3581400"/>
            <a:ext cx="1588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751" name="Picture 7" descr="sunbe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667000"/>
            <a:ext cx="1143000" cy="719138"/>
          </a:xfrm>
          <a:prstGeom prst="rect">
            <a:avLst/>
          </a:prstGeom>
          <a:noFill/>
        </p:spPr>
      </p:pic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181600" y="45720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6096000" y="34290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754" name="Picture 10" descr="homer%20x-ra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2667000"/>
            <a:ext cx="885825" cy="1066800"/>
          </a:xfrm>
          <a:prstGeom prst="rect">
            <a:avLst/>
          </a:prstGeom>
          <a:noFill/>
        </p:spPr>
      </p:pic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6172200" y="5410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 flipV="1">
            <a:off x="7010400" y="38862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757" name="Picture 13" descr="radiation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2590800"/>
            <a:ext cx="942975" cy="990600"/>
          </a:xfrm>
          <a:prstGeom prst="rect">
            <a:avLst/>
          </a:prstGeom>
          <a:noFill/>
        </p:spPr>
      </p:pic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7010400" y="6172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-12</a:t>
            </a:r>
            <a:r>
              <a:rPr lang="en-US" sz="1800"/>
              <a:t> - 10</a:t>
            </a:r>
            <a:r>
              <a:rPr lang="en-US" sz="1800" baseline="30000"/>
              <a:t>-14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V="1">
            <a:off x="8153400" y="3581400"/>
            <a:ext cx="2286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760" name="Picture 16" descr="product1_515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2667000"/>
            <a:ext cx="833438" cy="884238"/>
          </a:xfrm>
          <a:prstGeom prst="rect">
            <a:avLst/>
          </a:prstGeom>
          <a:noFill/>
        </p:spPr>
      </p:pic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2971800" y="4572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-4</a:t>
            </a:r>
            <a:r>
              <a:rPr lang="en-US" sz="1800"/>
              <a:t> - 10</a:t>
            </a:r>
            <a:r>
              <a:rPr lang="en-US" sz="1800" baseline="30000"/>
              <a:t>-6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 flipV="1">
            <a:off x="3657600" y="3657600"/>
            <a:ext cx="76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763" name="Picture 19" descr="microwav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800" y="2743200"/>
            <a:ext cx="1219200" cy="762000"/>
          </a:xfrm>
          <a:prstGeom prst="rect">
            <a:avLst/>
          </a:prstGeom>
          <a:noFill/>
        </p:spPr>
      </p:pic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1981200" y="5562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-2</a:t>
            </a:r>
            <a:r>
              <a:rPr lang="en-US" sz="1800"/>
              <a:t> - 10</a:t>
            </a:r>
            <a:r>
              <a:rPr lang="en-US" sz="1800" baseline="30000"/>
              <a:t>-3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 flipH="1" flipV="1">
            <a:off x="2286000" y="3581400"/>
            <a:ext cx="457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 flipH="1" flipV="1">
            <a:off x="914400" y="3657600"/>
            <a:ext cx="2286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304800" y="6172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-1</a:t>
            </a:r>
            <a:r>
              <a:rPr lang="en-US" sz="1800"/>
              <a:t> - 10</a:t>
            </a:r>
            <a:r>
              <a:rPr lang="en-US" sz="1800" baseline="30000"/>
              <a:t>3</a:t>
            </a:r>
            <a:r>
              <a:rPr lang="en-US" sz="1800"/>
              <a:t> m</a:t>
            </a:r>
            <a:endParaRPr lang="en-GB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What do they all have in common?</a:t>
            </a:r>
            <a:endParaRPr lang="en-GB" sz="40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They can travel in a </a:t>
            </a:r>
            <a:r>
              <a:rPr lang="en-US">
                <a:solidFill>
                  <a:srgbClr val="0000FF"/>
                </a:solidFill>
              </a:rPr>
              <a:t>vacuum</a:t>
            </a:r>
          </a:p>
          <a:p>
            <a:pPr>
              <a:lnSpc>
                <a:spcPct val="90000"/>
              </a:lnSpc>
            </a:pPr>
            <a:r>
              <a:rPr lang="en-US"/>
              <a:t>They travel at 3 x 10</a:t>
            </a:r>
            <a:r>
              <a:rPr lang="en-US" baseline="30000"/>
              <a:t>8</a:t>
            </a:r>
            <a:r>
              <a:rPr lang="en-US"/>
              <a:t>m.s</a:t>
            </a:r>
            <a:r>
              <a:rPr lang="en-US" baseline="30000"/>
              <a:t>-1</a:t>
            </a:r>
            <a:r>
              <a:rPr lang="en-US"/>
              <a:t> in a vacuum (the </a:t>
            </a:r>
            <a:r>
              <a:rPr lang="en-US">
                <a:solidFill>
                  <a:srgbClr val="0000FF"/>
                </a:solidFill>
              </a:rPr>
              <a:t>speed of light</a:t>
            </a:r>
            <a:r>
              <a:rPr lang="en-US"/>
              <a:t>)</a:t>
            </a:r>
          </a:p>
          <a:p>
            <a:pPr>
              <a:lnSpc>
                <a:spcPct val="90000"/>
              </a:lnSpc>
            </a:pPr>
            <a:r>
              <a:rPr lang="en-US"/>
              <a:t>They are </a:t>
            </a:r>
            <a:r>
              <a:rPr lang="en-US">
                <a:solidFill>
                  <a:srgbClr val="0000FF"/>
                </a:solidFill>
              </a:rPr>
              <a:t>transverse</a:t>
            </a:r>
          </a:p>
          <a:p>
            <a:pPr>
              <a:lnSpc>
                <a:spcPct val="90000"/>
              </a:lnSpc>
            </a:pPr>
            <a:r>
              <a:rPr lang="en-US"/>
              <a:t>They are </a:t>
            </a:r>
            <a:r>
              <a:rPr lang="en-US">
                <a:solidFill>
                  <a:srgbClr val="0000FF"/>
                </a:solidFill>
              </a:rPr>
              <a:t>electromagnetic</a:t>
            </a:r>
            <a:r>
              <a:rPr lang="en-US"/>
              <a:t> waves (electric and magnetic fields at right angles to each oscillating perpendicularly to the direction of energy transfer)</a:t>
            </a:r>
          </a:p>
          <a:p>
            <a:pPr>
              <a:lnSpc>
                <a:spcPct val="90000"/>
              </a:lnSpc>
            </a:pPr>
            <a:endParaRPr lang="en-GB"/>
          </a:p>
        </p:txBody>
      </p:sp>
      <p:pic>
        <p:nvPicPr>
          <p:cNvPr id="22533" name="Picture 5" descr="emani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5334000"/>
            <a:ext cx="2209800" cy="1385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Electromagnetic spectrum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3" name="Picture 7" descr="Owned-DogMicrowa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257800" cy="394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Foldable</a:t>
            </a:r>
            <a:endParaRPr lang="en-GB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914400" y="5562600"/>
            <a:ext cx="71628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1512" name="Picture 8" descr="Minibook%20step%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4371975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Foldable</a:t>
            </a:r>
            <a:endParaRPr lang="en-GB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One type of EM wave for each page</a:t>
            </a:r>
          </a:p>
          <a:p>
            <a:r>
              <a:rPr lang="en-US"/>
              <a:t>Each page should contain the range of wavelengths</a:t>
            </a:r>
          </a:p>
          <a:p>
            <a:r>
              <a:rPr lang="en-US"/>
              <a:t>Each page should contain uses and other interesting information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Visible light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5" name="Picture 5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543550" cy="3817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Visible light</a:t>
            </a:r>
            <a:endParaRPr lang="en-GB"/>
          </a:p>
        </p:txBody>
      </p:sp>
      <p:pic>
        <p:nvPicPr>
          <p:cNvPr id="13316" name="Picture 4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543550" cy="3817938"/>
          </a:xfrm>
          <a:prstGeom prst="rect">
            <a:avLst/>
          </a:prstGeom>
          <a:noFill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14400" y="5410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700 nm</a:t>
            </a:r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477000" y="5410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420 nm</a:t>
            </a:r>
            <a:endParaRPr lang="en-GB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V="1">
            <a:off x="1676400" y="51054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 flipV="1">
            <a:off x="6858000" y="5105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1143000" y="5943600"/>
            <a:ext cx="990600" cy="444500"/>
          </a:xfrm>
          <a:custGeom>
            <a:avLst/>
            <a:gdLst/>
            <a:ahLst/>
            <a:cxnLst>
              <a:cxn ang="0">
                <a:pos x="0" y="160"/>
              </a:cxn>
              <a:cxn ang="0">
                <a:pos x="96" y="16"/>
              </a:cxn>
              <a:cxn ang="0">
                <a:pos x="240" y="256"/>
              </a:cxn>
              <a:cxn ang="0">
                <a:pos x="384" y="16"/>
              </a:cxn>
              <a:cxn ang="0">
                <a:pos x="528" y="256"/>
              </a:cxn>
              <a:cxn ang="0">
                <a:pos x="624" y="160"/>
              </a:cxn>
            </a:cxnLst>
            <a:rect l="0" t="0" r="r" b="b"/>
            <a:pathLst>
              <a:path w="624" h="280">
                <a:moveTo>
                  <a:pt x="0" y="160"/>
                </a:moveTo>
                <a:cubicBezTo>
                  <a:pt x="28" y="80"/>
                  <a:pt x="56" y="0"/>
                  <a:pt x="96" y="16"/>
                </a:cubicBezTo>
                <a:cubicBezTo>
                  <a:pt x="136" y="32"/>
                  <a:pt x="192" y="256"/>
                  <a:pt x="240" y="256"/>
                </a:cubicBezTo>
                <a:cubicBezTo>
                  <a:pt x="288" y="256"/>
                  <a:pt x="336" y="16"/>
                  <a:pt x="384" y="16"/>
                </a:cubicBezTo>
                <a:cubicBezTo>
                  <a:pt x="432" y="16"/>
                  <a:pt x="488" y="232"/>
                  <a:pt x="528" y="256"/>
                </a:cubicBezTo>
                <a:cubicBezTo>
                  <a:pt x="568" y="280"/>
                  <a:pt x="596" y="220"/>
                  <a:pt x="624" y="16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7010400" y="5867400"/>
            <a:ext cx="533400" cy="444500"/>
          </a:xfrm>
          <a:custGeom>
            <a:avLst/>
            <a:gdLst/>
            <a:ahLst/>
            <a:cxnLst>
              <a:cxn ang="0">
                <a:pos x="0" y="160"/>
              </a:cxn>
              <a:cxn ang="0">
                <a:pos x="96" y="16"/>
              </a:cxn>
              <a:cxn ang="0">
                <a:pos x="240" y="256"/>
              </a:cxn>
              <a:cxn ang="0">
                <a:pos x="384" y="16"/>
              </a:cxn>
              <a:cxn ang="0">
                <a:pos x="528" y="256"/>
              </a:cxn>
              <a:cxn ang="0">
                <a:pos x="624" y="160"/>
              </a:cxn>
            </a:cxnLst>
            <a:rect l="0" t="0" r="r" b="b"/>
            <a:pathLst>
              <a:path w="624" h="280">
                <a:moveTo>
                  <a:pt x="0" y="160"/>
                </a:moveTo>
                <a:cubicBezTo>
                  <a:pt x="28" y="80"/>
                  <a:pt x="56" y="0"/>
                  <a:pt x="96" y="16"/>
                </a:cubicBezTo>
                <a:cubicBezTo>
                  <a:pt x="136" y="32"/>
                  <a:pt x="192" y="256"/>
                  <a:pt x="240" y="256"/>
                </a:cubicBezTo>
                <a:cubicBezTo>
                  <a:pt x="288" y="256"/>
                  <a:pt x="336" y="16"/>
                  <a:pt x="384" y="16"/>
                </a:cubicBezTo>
                <a:cubicBezTo>
                  <a:pt x="432" y="16"/>
                  <a:pt x="488" y="232"/>
                  <a:pt x="528" y="256"/>
                </a:cubicBezTo>
                <a:cubicBezTo>
                  <a:pt x="568" y="280"/>
                  <a:pt x="596" y="220"/>
                  <a:pt x="624" y="160"/>
                </a:cubicBezTo>
              </a:path>
            </a:pathLst>
          </a:custGeom>
          <a:noFill/>
          <a:ln w="38100" cmpd="sng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Ultraviolet waves</a:t>
            </a:r>
            <a:endParaRPr lang="en-GB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600200" y="4953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700 - 420 nm</a:t>
            </a:r>
            <a:endParaRPr lang="en-GB"/>
          </a:p>
        </p:txBody>
      </p:sp>
      <p:pic>
        <p:nvPicPr>
          <p:cNvPr id="6149" name="Picture 5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971800"/>
            <a:ext cx="2209800" cy="1522413"/>
          </a:xfrm>
          <a:prstGeom prst="rect">
            <a:avLst/>
          </a:prstGeom>
          <a:noFill/>
        </p:spPr>
      </p:pic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2514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53" name="Picture 9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667000"/>
            <a:ext cx="3276600" cy="206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Ultraviolet waves</a:t>
            </a:r>
            <a:endParaRPr lang="en-GB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600200" y="4953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700 - 420 nm</a:t>
            </a:r>
            <a:endParaRPr lang="en-GB"/>
          </a:p>
        </p:txBody>
      </p:sp>
      <p:pic>
        <p:nvPicPr>
          <p:cNvPr id="24580" name="Picture 4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971800"/>
            <a:ext cx="2209800" cy="1522413"/>
          </a:xfrm>
          <a:prstGeom prst="rect">
            <a:avLst/>
          </a:prstGeom>
          <a:noFill/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V="1">
            <a:off x="2514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4582" name="Picture 6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667000"/>
            <a:ext cx="3276600" cy="2063750"/>
          </a:xfrm>
          <a:prstGeom prst="rect">
            <a:avLst/>
          </a:prstGeom>
          <a:noFill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4953000" y="4953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10</a:t>
            </a:r>
            <a:r>
              <a:rPr lang="en-US" baseline="30000"/>
              <a:t>-7</a:t>
            </a:r>
            <a:r>
              <a:rPr lang="en-US"/>
              <a:t> - 10</a:t>
            </a:r>
            <a:r>
              <a:rPr lang="en-US" baseline="30000"/>
              <a:t>-8</a:t>
            </a:r>
            <a:r>
              <a:rPr lang="en-US"/>
              <a:t> m</a:t>
            </a:r>
            <a:endParaRPr lang="en-GB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 flipV="1">
            <a:off x="5867400" y="44196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X-rays</a:t>
            </a:r>
            <a:endParaRPr lang="en-GB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79463" y="4856163"/>
            <a:ext cx="2268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7173" name="Picture 5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588" y="2925763"/>
            <a:ext cx="2055812" cy="1416050"/>
          </a:xfrm>
          <a:prstGeom prst="rect">
            <a:avLst/>
          </a:prstGeom>
          <a:noFill/>
        </p:spPr>
      </p:pic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1524000" y="4332288"/>
            <a:ext cx="1588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175" name="Picture 7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903538"/>
            <a:ext cx="1981200" cy="1247775"/>
          </a:xfrm>
          <a:prstGeom prst="rect">
            <a:avLst/>
          </a:prstGeom>
          <a:noFill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743200" y="5562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733800" y="4191000"/>
            <a:ext cx="76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180" name="Picture 12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905000"/>
            <a:ext cx="2797175" cy="3370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X-rays</a:t>
            </a:r>
            <a:endParaRPr lang="en-GB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79463" y="4856163"/>
            <a:ext cx="2268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25604" name="Picture 4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588" y="2925763"/>
            <a:ext cx="2055812" cy="1416050"/>
          </a:xfrm>
          <a:prstGeom prst="rect">
            <a:avLst/>
          </a:prstGeom>
          <a:noFill/>
        </p:spPr>
      </p:pic>
      <p:sp>
        <p:nvSpPr>
          <p:cNvPr id="25605" name="Line 5"/>
          <p:cNvSpPr>
            <a:spLocks noChangeShapeType="1"/>
          </p:cNvSpPr>
          <p:nvPr/>
        </p:nvSpPr>
        <p:spPr bwMode="auto">
          <a:xfrm flipV="1">
            <a:off x="1524000" y="4332288"/>
            <a:ext cx="1588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5606" name="Picture 6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903538"/>
            <a:ext cx="1981200" cy="1247775"/>
          </a:xfrm>
          <a:prstGeom prst="rect">
            <a:avLst/>
          </a:prstGeom>
          <a:noFill/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743200" y="5562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3733800" y="4191000"/>
            <a:ext cx="76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5609" name="Picture 9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905000"/>
            <a:ext cx="2797175" cy="3370263"/>
          </a:xfrm>
          <a:prstGeom prst="rect">
            <a:avLst/>
          </a:prstGeom>
          <a:noFill/>
        </p:spPr>
      </p:pic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181600" y="5867400"/>
            <a:ext cx="2268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λ</a:t>
            </a:r>
            <a:r>
              <a:rPr lang="en-US"/>
              <a:t> ≈ 10</a:t>
            </a:r>
            <a:r>
              <a:rPr lang="en-US" baseline="30000"/>
              <a:t>-9</a:t>
            </a:r>
            <a:r>
              <a:rPr lang="en-US"/>
              <a:t> - 10</a:t>
            </a:r>
            <a:r>
              <a:rPr lang="en-US" baseline="30000"/>
              <a:t>-11</a:t>
            </a:r>
            <a:r>
              <a:rPr lang="en-US"/>
              <a:t> m</a:t>
            </a:r>
            <a:endParaRPr lang="en-GB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V="1">
            <a:off x="6324600" y="5334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Gamma rays</a:t>
            </a:r>
            <a:endParaRPr lang="en-GB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79463" y="4856163"/>
            <a:ext cx="2268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700 - 420 nm</a:t>
            </a:r>
            <a:endParaRPr lang="en-GB" sz="1800"/>
          </a:p>
        </p:txBody>
      </p:sp>
      <p:pic>
        <p:nvPicPr>
          <p:cNvPr id="8197" name="Picture 5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95600"/>
            <a:ext cx="2055813" cy="1416050"/>
          </a:xfrm>
          <a:prstGeom prst="rect">
            <a:avLst/>
          </a:prstGeom>
          <a:noFill/>
        </p:spPr>
      </p:pic>
      <p:sp>
        <p:nvSpPr>
          <p:cNvPr id="8198" name="Line 6"/>
          <p:cNvSpPr>
            <a:spLocks noChangeShapeType="1"/>
          </p:cNvSpPr>
          <p:nvPr/>
        </p:nvSpPr>
        <p:spPr bwMode="auto">
          <a:xfrm flipV="1">
            <a:off x="1524000" y="4332288"/>
            <a:ext cx="1588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99" name="Picture 7" descr="sunb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971800"/>
            <a:ext cx="1981200" cy="1247775"/>
          </a:xfrm>
          <a:prstGeom prst="rect">
            <a:avLst/>
          </a:prstGeom>
          <a:noFill/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743200" y="55626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-7</a:t>
            </a:r>
            <a:r>
              <a:rPr lang="en-US" sz="1800"/>
              <a:t> - 10</a:t>
            </a:r>
            <a:r>
              <a:rPr lang="en-US" sz="1800" baseline="30000"/>
              <a:t>-8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3733800" y="4191000"/>
            <a:ext cx="76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202" name="Picture 10" descr="homer%20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895600"/>
            <a:ext cx="1343025" cy="1617663"/>
          </a:xfrm>
          <a:prstGeom prst="rect">
            <a:avLst/>
          </a:prstGeom>
          <a:noFill/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733800" y="6172200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λ</a:t>
            </a:r>
            <a:r>
              <a:rPr lang="en-US" sz="1800"/>
              <a:t> ≈ 10</a:t>
            </a:r>
            <a:r>
              <a:rPr lang="en-US" sz="1800" baseline="30000"/>
              <a:t>-9</a:t>
            </a:r>
            <a:r>
              <a:rPr lang="en-US" sz="1800"/>
              <a:t> - 10</a:t>
            </a:r>
            <a:r>
              <a:rPr lang="en-US" sz="1800" baseline="30000"/>
              <a:t>-11</a:t>
            </a:r>
            <a:r>
              <a:rPr lang="en-US" sz="1800"/>
              <a:t> m</a:t>
            </a:r>
            <a:endParaRPr lang="en-GB" sz="1800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V="1">
            <a:off x="4800600" y="4648200"/>
            <a:ext cx="228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206" name="Picture 14" descr="radiati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2057400"/>
            <a:ext cx="2867025" cy="3009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506</Words>
  <Application>Microsoft Office PowerPoint</Application>
  <PresentationFormat>On-screen Show (4:3)</PresentationFormat>
  <Paragraphs>93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Slide 1</vt:lpstr>
      <vt:lpstr>Electromagnetic spectrum</vt:lpstr>
      <vt:lpstr>Visible light</vt:lpstr>
      <vt:lpstr>Visible light</vt:lpstr>
      <vt:lpstr>Ultraviolet waves</vt:lpstr>
      <vt:lpstr>Ultraviolet waves</vt:lpstr>
      <vt:lpstr>X-rays</vt:lpstr>
      <vt:lpstr>X-rays</vt:lpstr>
      <vt:lpstr>Gamma rays</vt:lpstr>
      <vt:lpstr>Gamma rays</vt:lpstr>
      <vt:lpstr>Infrared waves</vt:lpstr>
      <vt:lpstr>Infrared waves</vt:lpstr>
      <vt:lpstr>Microwaves</vt:lpstr>
      <vt:lpstr>Microwaves</vt:lpstr>
      <vt:lpstr>Radio waves</vt:lpstr>
      <vt:lpstr>Radio waves</vt:lpstr>
      <vt:lpstr>Electromagnetic spectrum</vt:lpstr>
      <vt:lpstr>What do they all have in common?</vt:lpstr>
      <vt:lpstr>What do they all have in common?</vt:lpstr>
      <vt:lpstr>Foldable</vt:lpstr>
      <vt:lpstr>Foldable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Louis</dc:creator>
  <cp:lastModifiedBy>James</cp:lastModifiedBy>
  <cp:revision>11</cp:revision>
  <dcterms:created xsi:type="dcterms:W3CDTF">2008-01-07T02:30:34Z</dcterms:created>
  <dcterms:modified xsi:type="dcterms:W3CDTF">2012-06-26T17:54:58Z</dcterms:modified>
</cp:coreProperties>
</file>